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411BA-3393-10BA-55EE-3B47D1D13DE8}" v="25" dt="2024-09-25T16:49:08.972"/>
    <p1510:client id="{125B2E5F-B6F0-7BB5-47EE-1A6E94B2DD03}" v="32" dt="2024-09-25T15:02:21.405"/>
    <p1510:client id="{474CE233-CF13-F0C0-04EC-9A1C9FB6A803}" v="1011" dt="2024-09-25T16:27:47.863"/>
    <p1510:client id="{751CFCD3-222C-D23D-871C-AC64CDD452B4}" v="38" dt="2024-09-25T16:14:17.103"/>
    <p1510:client id="{7D11996F-744E-1496-3258-2319339B25A5}" v="505" dt="2024-09-24T18:44:20.918"/>
    <p1510:client id="{94DD3F2F-F9E7-9F6A-43D9-A74A11EA3EB4}" v="11" dt="2024-09-24T15:54:32.520"/>
    <p1510:client id="{AC382F2B-7A76-B7AE-E5D7-2C80AEC284A8}" v="101" dt="2024-09-24T17:12:03.563"/>
    <p1510:client id="{AC8A4451-B816-9351-90A5-74C20492DF6E}" v="11" dt="2024-09-25T15:16:04.114"/>
    <p1510:client id="{C7CC8F73-4BD4-1950-8E11-8325A7806950}" v="119" dt="2024-09-25T15:35:45.468"/>
    <p1510:client id="{D1B3FA60-A14F-FCCD-D910-742CF16C46A7}" vWet="59" dt="2024-09-25T15:11:46.681"/>
    <p1510:client id="{D4B19218-C92A-F887-6B41-199B174E3B1A}" v="17" dt="2024-09-25T14:48:40.295"/>
    <p1510:client id="{EFCD2BB6-1946-592E-C73A-FE7763F5D9C1}" v="37" dt="2024-09-25T15:16:46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0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6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8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8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2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2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1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E025CC-A7BB-AC89-CDCD-F84A56EAB0AB}"/>
              </a:ext>
            </a:extLst>
          </p:cNvPr>
          <p:cNvSpPr>
            <a:spLocks noGrp="1"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</a:t>
            </a:r>
            <a:b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DC80ADB-BB66-31F7-AD93-7E16EFB44938}"/>
              </a:ext>
            </a:extLst>
          </p:cNvPr>
          <p:cNvSpPr>
            <a:spLocks noGrp="1"/>
          </p:cNvSpPr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Adithya Seesanabilu Nagaraj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Jahnavi Bollineni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Nidhishree Talastha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Prajwal Hosahalli Dayananda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Sinduja Kuna</a:t>
            </a:r>
          </a:p>
        </p:txBody>
      </p:sp>
      <p:pic>
        <p:nvPicPr>
          <p:cNvPr id="8" name="Picture 7" descr="A group of people sitting at tables with computers&#10;&#10;Description automatically generated">
            <a:extLst>
              <a:ext uri="{FF2B5EF4-FFF2-40B4-BE49-F238E27FC236}">
                <a16:creationId xmlns:a16="http://schemas.microsoft.com/office/drawing/2014/main" id="{9AC82A53-7811-9F52-6EF8-AC498BB4A62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277" t="-554" r="-43" b="824"/>
          <a:stretch/>
        </p:blipFill>
        <p:spPr>
          <a:xfrm>
            <a:off x="6099048" y="700502"/>
            <a:ext cx="5458968" cy="54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74D47-2D07-6E87-12CC-20B63DDC2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Thank You</a:t>
            </a:r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3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875D7E-7ABB-E936-EF1F-32ABA8EA9843}"/>
              </a:ext>
            </a:extLst>
          </p:cNvPr>
          <p:cNvSpPr>
            <a:spLocks noGrp="1"/>
          </p:cNvSpPr>
          <p:nvPr/>
        </p:nvSpPr>
        <p:spPr>
          <a:xfrm>
            <a:off x="640080" y="325369"/>
            <a:ext cx="4671314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err="1">
                <a:ea typeface="+mj-lt"/>
                <a:cs typeface="+mj-lt"/>
              </a:rPr>
              <a:t>DevAssist</a:t>
            </a:r>
            <a:r>
              <a:rPr lang="en-US" sz="4200" b="1">
                <a:ea typeface="+mj-lt"/>
                <a:cs typeface="+mj-lt"/>
              </a:rPr>
              <a:t> AI :</a:t>
            </a:r>
            <a:br>
              <a:rPr lang="en-US" sz="4200" b="1">
                <a:ea typeface="+mj-lt"/>
                <a:cs typeface="+mj-lt"/>
              </a:rPr>
            </a:br>
            <a:r>
              <a:rPr lang="en-US" sz="3600" b="1"/>
              <a:t>An AI Pair Programmer</a:t>
            </a:r>
            <a:endParaRPr lang="en-US" sz="3600"/>
          </a:p>
        </p:txBody>
      </p:sp>
      <p:sp>
        <p:nvSpPr>
          <p:cNvPr id="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4E043B-2FC6-B8F6-C326-0CCE53448FC9}"/>
              </a:ext>
            </a:extLst>
          </p:cNvPr>
          <p:cNvSpPr>
            <a:spLocks noGrp="1"/>
          </p:cNvSpPr>
          <p:nvPr/>
        </p:nvSpPr>
        <p:spPr>
          <a:xfrm>
            <a:off x="640080" y="2872899"/>
            <a:ext cx="4557354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ea typeface="+mn-lt"/>
                <a:cs typeface="+mn-lt"/>
              </a:rPr>
              <a:t>An AI-powered tool that assists developers by generating code snippets, providing real-time suggestions, and detecting errors based on natural language prompts.</a:t>
            </a:r>
            <a:endParaRPr lang="en-US"/>
          </a:p>
        </p:txBody>
      </p:sp>
      <p:pic>
        <p:nvPicPr>
          <p:cNvPr id="8" name="Picture 7" descr="A person looking at a robot&#10;&#10;Description automatically generated">
            <a:extLst>
              <a:ext uri="{FF2B5EF4-FFF2-40B4-BE49-F238E27FC236}">
                <a16:creationId xmlns:a16="http://schemas.microsoft.com/office/drawing/2014/main" id="{B8A60542-129B-3CD5-A818-842B882C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1770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5383C2-8E05-1D40-41A9-7FF3751033A9}"/>
              </a:ext>
            </a:extLst>
          </p:cNvPr>
          <p:cNvSpPr/>
          <p:nvPr/>
        </p:nvSpPr>
        <p:spPr>
          <a:xfrm>
            <a:off x="2947737" y="4311315"/>
            <a:ext cx="8452182" cy="17746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EDBCF6-3959-2EC6-D7D4-138DB6F8C81C}"/>
              </a:ext>
            </a:extLst>
          </p:cNvPr>
          <p:cNvSpPr/>
          <p:nvPr/>
        </p:nvSpPr>
        <p:spPr>
          <a:xfrm>
            <a:off x="501316" y="2145631"/>
            <a:ext cx="8452182" cy="17746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9C773-9555-D600-5328-9E60D35B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4191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/>
              <a:t>Must-Have Functional Requirements</a:t>
            </a:r>
          </a:p>
        </p:txBody>
      </p:sp>
      <p:pic>
        <p:nvPicPr>
          <p:cNvPr id="71" name="Picture 70" descr="Debugging - Free animals icons">
            <a:extLst>
              <a:ext uri="{FF2B5EF4-FFF2-40B4-BE49-F238E27FC236}">
                <a16:creationId xmlns:a16="http://schemas.microsoft.com/office/drawing/2014/main" id="{B4D76468-C0B4-02B5-E013-EF6692B7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47" y="4473060"/>
            <a:ext cx="1368559" cy="1366554"/>
          </a:xfrm>
          <a:prstGeom prst="rect">
            <a:avLst/>
          </a:prstGeom>
        </p:spPr>
      </p:pic>
      <p:pic>
        <p:nvPicPr>
          <p:cNvPr id="30" name="Picture 29" descr="VSCode icon with a transparent center. Because the white center on my Dock  was bugging me. : r/vscode">
            <a:extLst>
              <a:ext uri="{FF2B5EF4-FFF2-40B4-BE49-F238E27FC236}">
                <a16:creationId xmlns:a16="http://schemas.microsoft.com/office/drawing/2014/main" id="{0FCC5DCF-E604-CC7B-7FC2-08942353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747" y="2376725"/>
            <a:ext cx="1353613" cy="13706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7B319C-99A6-EFF5-CF22-AA8E837390F8}"/>
              </a:ext>
            </a:extLst>
          </p:cNvPr>
          <p:cNvSpPr txBox="1"/>
          <p:nvPr/>
        </p:nvSpPr>
        <p:spPr>
          <a:xfrm>
            <a:off x="641684" y="2307056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444444"/>
                </a:solidFill>
                <a:latin typeface="Calibri"/>
                <a:cs typeface="Arial"/>
              </a:rPr>
              <a:t>1.</a:t>
            </a:r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 </a:t>
            </a:r>
            <a:r>
              <a:rPr lang="en-US" sz="2400">
                <a:solidFill>
                  <a:srgbClr val="444444"/>
                </a:solidFill>
                <a:latin typeface="Calibri"/>
                <a:cs typeface="Arial"/>
              </a:rPr>
              <a:t>As a developer, I want the AI to integrate seamlessly with my preferred IDE (e.g., VS Code), so that I can work without switching between multiple tools.​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AB0DC-CECF-608F-FAD9-C0D46A3F0DE8}"/>
              </a:ext>
            </a:extLst>
          </p:cNvPr>
          <p:cNvSpPr txBox="1"/>
          <p:nvPr/>
        </p:nvSpPr>
        <p:spPr>
          <a:xfrm>
            <a:off x="3102643" y="4473241"/>
            <a:ext cx="81724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444444"/>
                </a:solidFill>
                <a:latin typeface="Calibri"/>
                <a:cs typeface="Calibri"/>
              </a:rPr>
              <a:t>2. </a:t>
            </a:r>
            <a:r>
              <a:rPr lang="en-US" sz="2400">
                <a:solidFill>
                  <a:srgbClr val="444444"/>
                </a:solidFill>
                <a:latin typeface="Calibri"/>
                <a:cs typeface="Arial"/>
              </a:rPr>
              <a:t>As a developer, I want the AI to detect syntax and logical errors in my code, so that I can fix them quickly without having to debug everything manually.​</a:t>
            </a:r>
            <a:r>
              <a:rPr lang="en-US" sz="2400">
                <a:latin typeface="Calibri"/>
                <a:cs typeface="Arial"/>
              </a:rPr>
              <a:t>​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3E455FD-562F-2496-ADA0-99A7F422F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-58" t="792"/>
          <a:stretch/>
        </p:blipFill>
        <p:spPr>
          <a:xfrm>
            <a:off x="640930" y="1630713"/>
            <a:ext cx="3478634" cy="2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CCEEAF5-90A7-A957-4CE9-500CB047238A}"/>
              </a:ext>
            </a:extLst>
          </p:cNvPr>
          <p:cNvSpPr/>
          <p:nvPr/>
        </p:nvSpPr>
        <p:spPr>
          <a:xfrm>
            <a:off x="491790" y="4755481"/>
            <a:ext cx="8452182" cy="17746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F3001B9-AD6F-8537-07E4-8F5948D46F44}"/>
              </a:ext>
            </a:extLst>
          </p:cNvPr>
          <p:cNvSpPr/>
          <p:nvPr/>
        </p:nvSpPr>
        <p:spPr>
          <a:xfrm>
            <a:off x="2911140" y="2679031"/>
            <a:ext cx="8452182" cy="17746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224D50-2976-274F-C026-ADF728D9AB10}"/>
              </a:ext>
            </a:extLst>
          </p:cNvPr>
          <p:cNvSpPr/>
          <p:nvPr/>
        </p:nvSpPr>
        <p:spPr>
          <a:xfrm>
            <a:off x="529891" y="640681"/>
            <a:ext cx="8452182" cy="17746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2" name="Picture 381" descr="A logo of a company&#10;&#10;Description automatically generated">
            <a:extLst>
              <a:ext uri="{FF2B5EF4-FFF2-40B4-BE49-F238E27FC236}">
                <a16:creationId xmlns:a16="http://schemas.microsoft.com/office/drawing/2014/main" id="{2EE02B9A-4485-BECB-B874-DCDEB36B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75" y="879756"/>
            <a:ext cx="2536702" cy="1444472"/>
          </a:xfrm>
          <a:prstGeom prst="rect">
            <a:avLst/>
          </a:prstGeom>
        </p:spPr>
      </p:pic>
      <p:pic>
        <p:nvPicPr>
          <p:cNvPr id="383" name="Picture 382" descr="A person holding a pen and writing on a clipboard&#10;&#10;Description automatically generated">
            <a:extLst>
              <a:ext uri="{FF2B5EF4-FFF2-40B4-BE49-F238E27FC236}">
                <a16:creationId xmlns:a16="http://schemas.microsoft.com/office/drawing/2014/main" id="{225AB6AD-2AC5-308F-72E3-E917E38CC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-130" r="3196"/>
          <a:stretch/>
        </p:blipFill>
        <p:spPr>
          <a:xfrm>
            <a:off x="532845" y="2838656"/>
            <a:ext cx="2016437" cy="16615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59CD7-BF5F-F15A-A46B-E22DCB845204}"/>
              </a:ext>
            </a:extLst>
          </p:cNvPr>
          <p:cNvSpPr txBox="1"/>
          <p:nvPr/>
        </p:nvSpPr>
        <p:spPr>
          <a:xfrm>
            <a:off x="752475" y="600075"/>
            <a:ext cx="817245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444444"/>
                </a:solidFill>
                <a:latin typeface="Calibri"/>
                <a:cs typeface="Arial"/>
              </a:rPr>
              <a:t>3.</a:t>
            </a:r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 </a:t>
            </a:r>
            <a:r>
              <a:rPr lang="en-US" sz="2400">
                <a:solidFill>
                  <a:srgbClr val="444444"/>
                </a:solidFill>
                <a:latin typeface="Calibri"/>
                <a:ea typeface="+mn-lt"/>
                <a:cs typeface="Arial"/>
              </a:rPr>
              <a:t>A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s a developer, I want the AI to integrate with version control systems like Git, so that I can commit, push, and resolve merge conflicts directly from my development environment. </a:t>
            </a:r>
            <a:endParaRPr lang="en-US">
              <a:solidFill>
                <a:srgbClr val="000000"/>
              </a:solidFill>
              <a:latin typeface="Aptos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03CB38-D022-526E-BE17-0AED65AC26EF}"/>
              </a:ext>
            </a:extLst>
          </p:cNvPr>
          <p:cNvSpPr txBox="1"/>
          <p:nvPr/>
        </p:nvSpPr>
        <p:spPr>
          <a:xfrm>
            <a:off x="3047999" y="2838450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444444"/>
                </a:solidFill>
                <a:latin typeface="Calibri"/>
                <a:cs typeface="Arial"/>
              </a:rPr>
              <a:t>4.</a:t>
            </a:r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 </a:t>
            </a:r>
            <a:r>
              <a:rPr lang="en-US" sz="2400">
                <a:solidFill>
                  <a:srgbClr val="444444"/>
                </a:solidFill>
                <a:latin typeface="Calibri"/>
                <a:ea typeface="+mn-lt"/>
                <a:cs typeface="Arial"/>
              </a:rPr>
              <a:t>A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s a developer, I want the AI to automatically generate docstrings and comments for my code, so that my code is better documented and easier to understand. 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E30823-34D7-935B-4417-8C2705B75A26}"/>
              </a:ext>
            </a:extLst>
          </p:cNvPr>
          <p:cNvSpPr txBox="1"/>
          <p:nvPr/>
        </p:nvSpPr>
        <p:spPr>
          <a:xfrm>
            <a:off x="752474" y="4733925"/>
            <a:ext cx="817245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444444"/>
                </a:solidFill>
                <a:latin typeface="Calibri"/>
                <a:cs typeface="Arial"/>
              </a:rPr>
              <a:t>5.</a:t>
            </a:r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 </a:t>
            </a:r>
            <a:r>
              <a:rPr lang="en-US" sz="2400">
                <a:solidFill>
                  <a:srgbClr val="444444"/>
                </a:solidFill>
                <a:latin typeface="Calibri"/>
                <a:ea typeface="+mn-lt"/>
                <a:cs typeface="Arial"/>
              </a:rPr>
              <a:t>A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s a developer working on cloud-based projects, I want the AI to assist in deploying my code on </a:t>
            </a:r>
            <a:r>
              <a:rPr lang="en-US" sz="2400" err="1">
                <a:solidFill>
                  <a:srgbClr val="444444"/>
                </a:solidFill>
                <a:ea typeface="+mn-lt"/>
                <a:cs typeface="+mn-lt"/>
              </a:rPr>
              <a:t>Vercel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, Hugging Face or </a:t>
            </a:r>
            <a:r>
              <a:rPr lang="en-US" sz="2400" err="1">
                <a:solidFill>
                  <a:srgbClr val="444444"/>
                </a:solidFill>
                <a:ea typeface="+mn-lt"/>
                <a:cs typeface="+mn-lt"/>
              </a:rPr>
              <a:t>Github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 pages, so that I can manage infrastructure and deployments seamlessly from within my IDE. </a:t>
            </a:r>
            <a:endParaRPr lang="en-US" sz="2400">
              <a:ea typeface="+mn-lt"/>
              <a:cs typeface="+mn-lt"/>
            </a:endParaRPr>
          </a:p>
        </p:txBody>
      </p:sp>
      <p:pic>
        <p:nvPicPr>
          <p:cNvPr id="48" name="Picture 47" descr="Vercel | Hatimeria">
            <a:extLst>
              <a:ext uri="{FF2B5EF4-FFF2-40B4-BE49-F238E27FC236}">
                <a16:creationId xmlns:a16="http://schemas.microsoft.com/office/drawing/2014/main" id="{F123F545-158D-584E-248F-47962C966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163" y="5637158"/>
            <a:ext cx="1399674" cy="476525"/>
          </a:xfrm>
          <a:prstGeom prst="rect">
            <a:avLst/>
          </a:prstGeom>
        </p:spPr>
      </p:pic>
      <p:pic>
        <p:nvPicPr>
          <p:cNvPr id="49" name="Picture 48" descr="Brand assets - Hugging Face">
            <a:extLst>
              <a:ext uri="{FF2B5EF4-FFF2-40B4-BE49-F238E27FC236}">
                <a16:creationId xmlns:a16="http://schemas.microsoft.com/office/drawing/2014/main" id="{E333DA26-A52B-43E7-DF34-3AF1962BF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901" y="4818984"/>
            <a:ext cx="2251911" cy="598899"/>
          </a:xfrm>
          <a:prstGeom prst="rect">
            <a:avLst/>
          </a:prstGeom>
        </p:spPr>
      </p:pic>
      <p:pic>
        <p:nvPicPr>
          <p:cNvPr id="50" name="Picture 49" descr="A Guide for Students to leverage GitHub Pages to create personal website 🚀">
            <a:extLst>
              <a:ext uri="{FF2B5EF4-FFF2-40B4-BE49-F238E27FC236}">
                <a16:creationId xmlns:a16="http://schemas.microsoft.com/office/drawing/2014/main" id="{7CE5160D-7603-2037-7623-A84E337C4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4583" y="5328903"/>
            <a:ext cx="2101516" cy="121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A group of logos in circles&#10;&#10;Description automatically generated">
            <a:extLst>
              <a:ext uri="{FF2B5EF4-FFF2-40B4-BE49-F238E27FC236}">
                <a16:creationId xmlns:a16="http://schemas.microsoft.com/office/drawing/2014/main" id="{5722CB9C-DE18-593B-6633-5B0D71E6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6904" y="268609"/>
            <a:ext cx="2298762" cy="1708768"/>
          </a:xfrm>
          <a:prstGeom prst="rect">
            <a:avLst/>
          </a:prstGeom>
        </p:spPr>
      </p:pic>
      <p:sp>
        <p:nvSpPr>
          <p:cNvPr id="208" name="Rectangle: Rounded Corners 207">
            <a:extLst>
              <a:ext uri="{FF2B5EF4-FFF2-40B4-BE49-F238E27FC236}">
                <a16:creationId xmlns:a16="http://schemas.microsoft.com/office/drawing/2014/main" id="{CE9770E2-47EB-E461-AEFB-6CBF02A7EB41}"/>
              </a:ext>
            </a:extLst>
          </p:cNvPr>
          <p:cNvSpPr/>
          <p:nvPr/>
        </p:nvSpPr>
        <p:spPr>
          <a:xfrm>
            <a:off x="587041" y="269206"/>
            <a:ext cx="8404557" cy="1707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705918E-D4E0-E2D6-08EB-286E63878C0A}"/>
              </a:ext>
            </a:extLst>
          </p:cNvPr>
          <p:cNvSpPr txBox="1"/>
          <p:nvPr/>
        </p:nvSpPr>
        <p:spPr>
          <a:xfrm>
            <a:off x="704850" y="396541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444444"/>
                </a:solidFill>
                <a:latin typeface="Calibri"/>
                <a:cs typeface="Arial"/>
              </a:rPr>
              <a:t>6.</a:t>
            </a:r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 </a:t>
            </a:r>
            <a:r>
              <a:rPr lang="en-US" sz="2400">
                <a:solidFill>
                  <a:srgbClr val="444444"/>
                </a:solidFill>
                <a:latin typeface="Calibri"/>
                <a:ea typeface="+mn-lt"/>
                <a:cs typeface="Arial"/>
              </a:rPr>
              <a:t>A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s a developer, I want the AI to support multiple programming languages and frameworks, so that I can work on different types of projects within the same tool. </a:t>
            </a:r>
            <a:endParaRPr lang="en-US" sz="2000">
              <a:solidFill>
                <a:srgbClr val="000000"/>
              </a:solidFill>
              <a:latin typeface="Aptos"/>
              <a:cs typeface="Arial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B805890-EEEE-49B6-D7DD-3DE4B59815F2}"/>
              </a:ext>
            </a:extLst>
          </p:cNvPr>
          <p:cNvGrpSpPr/>
          <p:nvPr/>
        </p:nvGrpSpPr>
        <p:grpSpPr>
          <a:xfrm>
            <a:off x="705654" y="2575258"/>
            <a:ext cx="10962970" cy="1707982"/>
            <a:chOff x="705654" y="2605337"/>
            <a:chExt cx="10962970" cy="1707982"/>
          </a:xfrm>
        </p:grpSpPr>
        <p:pic>
          <p:nvPicPr>
            <p:cNvPr id="89" name="Picture 88" descr="A computer screen shot of a program code&#10;&#10;Description automatically generated">
              <a:extLst>
                <a:ext uri="{FF2B5EF4-FFF2-40B4-BE49-F238E27FC236}">
                  <a16:creationId xmlns:a16="http://schemas.microsoft.com/office/drawing/2014/main" id="{D1A65CDD-8971-4AE9-D26A-3F0DBCD46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654" y="2761277"/>
              <a:ext cx="2419825" cy="1342747"/>
            </a:xfrm>
            <a:prstGeom prst="rect">
              <a:avLst/>
            </a:prstGeom>
          </p:spPr>
        </p:pic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CBDE9EA6-0405-EC3F-B6C5-A0FB3B0A7F16}"/>
                </a:ext>
              </a:extLst>
            </p:cNvPr>
            <p:cNvSpPr/>
            <p:nvPr/>
          </p:nvSpPr>
          <p:spPr>
            <a:xfrm>
              <a:off x="3264067" y="2605337"/>
              <a:ext cx="8404557" cy="17079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7DFB199-C4CF-841C-8F12-C3F3D16B13BE}"/>
                </a:ext>
              </a:extLst>
            </p:cNvPr>
            <p:cNvSpPr txBox="1"/>
            <p:nvPr/>
          </p:nvSpPr>
          <p:spPr>
            <a:xfrm>
              <a:off x="3381876" y="2642435"/>
              <a:ext cx="8172450" cy="164564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>
                  <a:solidFill>
                    <a:srgbClr val="444444"/>
                  </a:solidFill>
                  <a:latin typeface="Calibri"/>
                  <a:cs typeface="Arial"/>
                </a:rPr>
                <a:t>7.</a:t>
              </a:r>
              <a:r>
                <a:rPr lang="en-US" sz="4000">
                  <a:solidFill>
                    <a:srgbClr val="444444"/>
                  </a:solidFill>
                  <a:latin typeface="Calibri"/>
                  <a:cs typeface="Arial"/>
                </a:rPr>
                <a:t> </a:t>
              </a:r>
              <a:r>
                <a:rPr lang="en-US" sz="2400">
                  <a:solidFill>
                    <a:srgbClr val="444444"/>
                  </a:solidFill>
                  <a:latin typeface="Calibri"/>
                  <a:ea typeface="+mn-lt"/>
                  <a:cs typeface="Arial"/>
                </a:rPr>
                <a:t>A</a:t>
              </a:r>
              <a:r>
                <a:rPr lang="en-US" sz="2400">
                  <a:solidFill>
                    <a:srgbClr val="444444"/>
                  </a:solidFill>
                  <a:ea typeface="+mn-lt"/>
                  <a:cs typeface="+mn-lt"/>
                </a:rPr>
                <a:t>s a developer, I would like to see the AI tool can automatically generate the code based on the provided comments, so that it can save the development time for the developer </a:t>
              </a:r>
              <a:endParaRPr lang="en-US" sz="2000"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6D0FF62-D82A-5323-D8F7-FD3AFB74C053}"/>
              </a:ext>
            </a:extLst>
          </p:cNvPr>
          <p:cNvGrpSpPr/>
          <p:nvPr/>
        </p:nvGrpSpPr>
        <p:grpSpPr>
          <a:xfrm>
            <a:off x="126695" y="4558593"/>
            <a:ext cx="10788248" cy="1707982"/>
            <a:chOff x="526882" y="4580521"/>
            <a:chExt cx="10788248" cy="1707982"/>
          </a:xfrm>
        </p:grpSpPr>
        <p:pic>
          <p:nvPicPr>
            <p:cNvPr id="37" name="Picture 36" descr="A blue whale with boxes on it&#10;&#10;Description automatically generated">
              <a:extLst>
                <a:ext uri="{FF2B5EF4-FFF2-40B4-BE49-F238E27FC236}">
                  <a16:creationId xmlns:a16="http://schemas.microsoft.com/office/drawing/2014/main" id="{95FB847A-9AD1-1967-B4D3-30DC09808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1190" y="4717940"/>
              <a:ext cx="1503940" cy="1409606"/>
            </a:xfrm>
            <a:prstGeom prst="rect">
              <a:avLst/>
            </a:prstGeom>
          </p:spPr>
        </p:pic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6C98C62C-595D-F40F-E51F-2C132DD03111}"/>
                </a:ext>
              </a:extLst>
            </p:cNvPr>
            <p:cNvSpPr/>
            <p:nvPr/>
          </p:nvSpPr>
          <p:spPr>
            <a:xfrm>
              <a:off x="526882" y="4580521"/>
              <a:ext cx="8404557" cy="17079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F60D416-3650-E6BB-CA8A-E53D34890E33}"/>
                </a:ext>
              </a:extLst>
            </p:cNvPr>
            <p:cNvSpPr txBox="1"/>
            <p:nvPr/>
          </p:nvSpPr>
          <p:spPr>
            <a:xfrm>
              <a:off x="644691" y="4808119"/>
              <a:ext cx="8172450" cy="131324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>
                  <a:solidFill>
                    <a:srgbClr val="444444"/>
                  </a:solidFill>
                  <a:latin typeface="Calibri"/>
                  <a:cs typeface="Arial"/>
                </a:rPr>
                <a:t>8.</a:t>
              </a:r>
              <a:r>
                <a:rPr lang="en-US" sz="4000">
                  <a:solidFill>
                    <a:srgbClr val="444444"/>
                  </a:solidFill>
                  <a:latin typeface="Calibri"/>
                  <a:cs typeface="Arial"/>
                </a:rPr>
                <a:t> </a:t>
              </a:r>
              <a:r>
                <a:rPr lang="en-US" sz="2400">
                  <a:solidFill>
                    <a:srgbClr val="444444"/>
                  </a:solidFill>
                  <a:latin typeface="Aptos"/>
                  <a:ea typeface="+mn-lt"/>
                  <a:cs typeface="Arial"/>
                </a:rPr>
                <a:t>As</a:t>
              </a:r>
              <a:r>
                <a:rPr lang="en-US" sz="2400">
                  <a:solidFill>
                    <a:srgbClr val="444444"/>
                  </a:solidFill>
                  <a:ea typeface="+mn-lt"/>
                  <a:cs typeface="+mn-lt"/>
                </a:rPr>
                <a:t> a developer, containerizing applications using docker should be supported, to enable seamless and consistent deployment across different environments.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82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9C773-9555-D600-5328-9E60D35B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17" y="88552"/>
            <a:ext cx="10270937" cy="991002"/>
          </a:xfrm>
        </p:spPr>
        <p:txBody>
          <a:bodyPr anchor="b">
            <a:normAutofit/>
          </a:bodyPr>
          <a:lstStyle/>
          <a:p>
            <a:r>
              <a:rPr lang="en-US"/>
              <a:t>Must-Have Non-Functional 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5E0AB-AD6E-DD28-CE58-5F9C4E5E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-58" t="792"/>
          <a:stretch/>
        </p:blipFill>
        <p:spPr>
          <a:xfrm>
            <a:off x="259930" y="1079266"/>
            <a:ext cx="3478634" cy="27403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821473-5FBF-BA24-1968-B6C7AF630497}"/>
              </a:ext>
            </a:extLst>
          </p:cNvPr>
          <p:cNvSpPr/>
          <p:nvPr/>
        </p:nvSpPr>
        <p:spPr>
          <a:xfrm>
            <a:off x="521369" y="1544051"/>
            <a:ext cx="8452182" cy="1443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72EA0-65B9-F9BE-43D2-A3B50DCDB479}"/>
              </a:ext>
            </a:extLst>
          </p:cNvPr>
          <p:cNvSpPr txBox="1"/>
          <p:nvPr/>
        </p:nvSpPr>
        <p:spPr>
          <a:xfrm>
            <a:off x="661737" y="1514978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Calibri"/>
              </a:rPr>
              <a:t>1.</a:t>
            </a:r>
            <a:r>
              <a:rPr lang="en-US" sz="2400">
                <a:solidFill>
                  <a:srgbClr val="444444"/>
                </a:solidFill>
                <a:latin typeface="Calibri"/>
                <a:cs typeface="Arial"/>
              </a:rPr>
              <a:t> 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As a developer working on sensitive code, I want my data to be encrypted and kept secure, so that my proprietary code is protected from unauthorized access.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D0A0045-912F-BDC3-3C87-9C06F0731164}"/>
              </a:ext>
            </a:extLst>
          </p:cNvPr>
          <p:cNvSpPr/>
          <p:nvPr/>
        </p:nvSpPr>
        <p:spPr>
          <a:xfrm>
            <a:off x="2897605" y="3388893"/>
            <a:ext cx="8452182" cy="1443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84591-0540-233C-6E3D-8F3F1A264BD7}"/>
              </a:ext>
            </a:extLst>
          </p:cNvPr>
          <p:cNvSpPr txBox="1"/>
          <p:nvPr/>
        </p:nvSpPr>
        <p:spPr>
          <a:xfrm>
            <a:off x="3037973" y="3540293"/>
            <a:ext cx="817245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2. 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As a developer, I want the AI to provide code suggestions in real-time, so that I don't experience delays while coding. 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42FB96-6F46-3921-27A7-5E64176BB7B8}"/>
              </a:ext>
            </a:extLst>
          </p:cNvPr>
          <p:cNvSpPr/>
          <p:nvPr/>
        </p:nvSpPr>
        <p:spPr>
          <a:xfrm>
            <a:off x="541421" y="5223708"/>
            <a:ext cx="8452182" cy="1443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A04A8-E1E0-E5DD-BC26-96928F3B83D0}"/>
              </a:ext>
            </a:extLst>
          </p:cNvPr>
          <p:cNvSpPr txBox="1"/>
          <p:nvPr/>
        </p:nvSpPr>
        <p:spPr>
          <a:xfrm>
            <a:off x="681789" y="5214687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3. </a:t>
            </a:r>
            <a:r>
              <a:rPr lang="en-US" sz="2400">
                <a:solidFill>
                  <a:srgbClr val="444444"/>
                </a:solidFill>
                <a:latin typeface="Aptos"/>
                <a:cs typeface="Arial"/>
              </a:rPr>
              <a:t>A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s a developer, I want the AI tool to be easy to use and intuitive, so that I can focus on my work instead of learning how to operate the tool.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" name="Picture 3" descr="Security code - Free seo and web icons">
            <a:extLst>
              <a:ext uri="{FF2B5EF4-FFF2-40B4-BE49-F238E27FC236}">
                <a16:creationId xmlns:a16="http://schemas.microsoft.com/office/drawing/2014/main" id="{F20D68F6-2BE7-9591-55A6-F07FF9699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821" y="1515979"/>
            <a:ext cx="1369595" cy="1367590"/>
          </a:xfrm>
          <a:prstGeom prst="rect">
            <a:avLst/>
          </a:prstGeom>
        </p:spPr>
      </p:pic>
      <p:pic>
        <p:nvPicPr>
          <p:cNvPr id="7" name="Picture 6" descr="c# - How to enable code suggestions in Visual Studio? - Stack Overflow">
            <a:extLst>
              <a:ext uri="{FF2B5EF4-FFF2-40B4-BE49-F238E27FC236}">
                <a16:creationId xmlns:a16="http://schemas.microsoft.com/office/drawing/2014/main" id="{7E8DDF69-9437-B4BB-BCF8-31E832FB6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26" y="3355352"/>
            <a:ext cx="2201779" cy="1450717"/>
          </a:xfrm>
          <a:prstGeom prst="rect">
            <a:avLst/>
          </a:prstGeom>
        </p:spPr>
      </p:pic>
      <p:pic>
        <p:nvPicPr>
          <p:cNvPr id="13" name="Picture 12" descr="User Experience (UX): The Fast Five - Shortie Designs">
            <a:extLst>
              <a:ext uri="{FF2B5EF4-FFF2-40B4-BE49-F238E27FC236}">
                <a16:creationId xmlns:a16="http://schemas.microsoft.com/office/drawing/2014/main" id="{0666BA75-DE95-15FE-DF31-F42C96927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6005" y="5128539"/>
            <a:ext cx="2743199" cy="16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0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CCEEAF5-90A7-A957-4CE9-500CB047238A}"/>
              </a:ext>
            </a:extLst>
          </p:cNvPr>
          <p:cNvSpPr/>
          <p:nvPr/>
        </p:nvSpPr>
        <p:spPr>
          <a:xfrm>
            <a:off x="491790" y="4755481"/>
            <a:ext cx="8452182" cy="17746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F3001B9-AD6F-8537-07E4-8F5948D46F44}"/>
              </a:ext>
            </a:extLst>
          </p:cNvPr>
          <p:cNvSpPr/>
          <p:nvPr/>
        </p:nvSpPr>
        <p:spPr>
          <a:xfrm>
            <a:off x="2911140" y="2679031"/>
            <a:ext cx="8452182" cy="17746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224D50-2976-274F-C026-ADF728D9AB10}"/>
              </a:ext>
            </a:extLst>
          </p:cNvPr>
          <p:cNvSpPr/>
          <p:nvPr/>
        </p:nvSpPr>
        <p:spPr>
          <a:xfrm>
            <a:off x="529891" y="690812"/>
            <a:ext cx="8392025" cy="14137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459CD7-BF5F-F15A-A46B-E22DCB845204}"/>
              </a:ext>
            </a:extLst>
          </p:cNvPr>
          <p:cNvSpPr txBox="1"/>
          <p:nvPr/>
        </p:nvSpPr>
        <p:spPr>
          <a:xfrm>
            <a:off x="682291" y="850733"/>
            <a:ext cx="817245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4. </a:t>
            </a:r>
            <a:r>
              <a:rPr lang="en-US" sz="2400">
                <a:solidFill>
                  <a:srgbClr val="444444"/>
                </a:solidFill>
                <a:latin typeface="Aptos"/>
                <a:ea typeface="+mn-lt"/>
                <a:cs typeface="Arial"/>
              </a:rPr>
              <a:t>As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 a developer, I want the AI tool to have 99.9% uptime, so that I can trust it will always be available when I’m coding.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03CB38-D022-526E-BE17-0AED65AC26EF}"/>
              </a:ext>
            </a:extLst>
          </p:cNvPr>
          <p:cNvSpPr txBox="1"/>
          <p:nvPr/>
        </p:nvSpPr>
        <p:spPr>
          <a:xfrm>
            <a:off x="3047999" y="2838450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5. </a:t>
            </a:r>
            <a:r>
              <a:rPr lang="en-US" sz="2400">
                <a:solidFill>
                  <a:srgbClr val="444444"/>
                </a:solidFill>
                <a:latin typeface="Calibri"/>
                <a:ea typeface="+mn-lt"/>
                <a:cs typeface="Arial"/>
              </a:rPr>
              <a:t>A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s a developer, I want the system to be cost-efficient in terms of cloud usage, so that I can afford to use it while keeping my budget under control. 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E30823-34D7-935B-4417-8C2705B75A26}"/>
              </a:ext>
            </a:extLst>
          </p:cNvPr>
          <p:cNvSpPr txBox="1"/>
          <p:nvPr/>
        </p:nvSpPr>
        <p:spPr>
          <a:xfrm>
            <a:off x="752474" y="4924425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6. </a:t>
            </a:r>
            <a:r>
              <a:rPr lang="en-US" sz="2400">
                <a:solidFill>
                  <a:srgbClr val="444444"/>
                </a:solidFill>
                <a:latin typeface="Calibri"/>
                <a:ea typeface="+mn-lt"/>
                <a:cs typeface="Arial"/>
              </a:rPr>
              <a:t>A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s a developer, I want the system to be compatible with all operating systems and underlying platforms, ensuring cross-platform functionality.</a:t>
            </a:r>
            <a:endParaRPr lang="en-US" sz="2400">
              <a:ea typeface="+mn-lt"/>
              <a:cs typeface="+mn-lt"/>
            </a:endParaRPr>
          </a:p>
        </p:txBody>
      </p:sp>
      <p:pic>
        <p:nvPicPr>
          <p:cNvPr id="3" name="Picture 2" descr="Uptime - Free computer icons">
            <a:extLst>
              <a:ext uri="{FF2B5EF4-FFF2-40B4-BE49-F238E27FC236}">
                <a16:creationId xmlns:a16="http://schemas.microsoft.com/office/drawing/2014/main" id="{3B4C9460-6C12-1F23-2099-9A24749C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004" y="693821"/>
            <a:ext cx="1519991" cy="1519990"/>
          </a:xfrm>
          <a:prstGeom prst="rect">
            <a:avLst/>
          </a:prstGeom>
        </p:spPr>
      </p:pic>
      <p:pic>
        <p:nvPicPr>
          <p:cNvPr id="4" name="Picture 3" descr="Cost saving - Free business and finance icons">
            <a:extLst>
              <a:ext uri="{FF2B5EF4-FFF2-40B4-BE49-F238E27FC236}">
                <a16:creationId xmlns:a16="http://schemas.microsoft.com/office/drawing/2014/main" id="{7FD447ED-1306-0D63-DED9-101D72A0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79" y="2588795"/>
            <a:ext cx="1900990" cy="1860885"/>
          </a:xfrm>
          <a:prstGeom prst="rect">
            <a:avLst/>
          </a:prstGeom>
        </p:spPr>
      </p:pic>
      <p:pic>
        <p:nvPicPr>
          <p:cNvPr id="5" name="Picture 4" descr="Linux, Apple And Linux Logos - Windows Mac Linux Logo, HD Png  Download(943x335) - PinPng">
            <a:extLst>
              <a:ext uri="{FF2B5EF4-FFF2-40B4-BE49-F238E27FC236}">
                <a16:creationId xmlns:a16="http://schemas.microsoft.com/office/drawing/2014/main" id="{94E127F9-7520-A892-1C00-FABB1B519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5769" y="5120669"/>
            <a:ext cx="2743199" cy="10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5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9C773-9555-D600-5328-9E60D35B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8604"/>
            <a:ext cx="8065149" cy="1061187"/>
          </a:xfrm>
        </p:spPr>
        <p:txBody>
          <a:bodyPr anchor="b">
            <a:normAutofit/>
          </a:bodyPr>
          <a:lstStyle/>
          <a:p>
            <a:r>
              <a:rPr lang="en-US"/>
              <a:t>Nice to Have 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5E0AB-AD6E-DD28-CE58-5F9C4E5E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-58" t="792"/>
          <a:stretch/>
        </p:blipFill>
        <p:spPr>
          <a:xfrm>
            <a:off x="640930" y="1029135"/>
            <a:ext cx="3478634" cy="27403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821473-5FBF-BA24-1968-B6C7AF630497}"/>
              </a:ext>
            </a:extLst>
          </p:cNvPr>
          <p:cNvSpPr/>
          <p:nvPr/>
        </p:nvSpPr>
        <p:spPr>
          <a:xfrm>
            <a:off x="671764" y="1503946"/>
            <a:ext cx="8452182" cy="1443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72EA0-65B9-F9BE-43D2-A3B50DCDB479}"/>
              </a:ext>
            </a:extLst>
          </p:cNvPr>
          <p:cNvSpPr txBox="1"/>
          <p:nvPr/>
        </p:nvSpPr>
        <p:spPr>
          <a:xfrm>
            <a:off x="812132" y="1494925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1. </a:t>
            </a:r>
            <a:r>
              <a:rPr lang="en-US" sz="2400">
                <a:solidFill>
                  <a:srgbClr val="444444"/>
                </a:solidFill>
                <a:latin typeface="Aptos"/>
                <a:cs typeface="Arial"/>
              </a:rPr>
              <a:t>As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 a developer, I want the AI to be available as a web-based tool, so that I can access it from anywhere without needing to install software. 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D0A0045-912F-BDC3-3C87-9C06F0731164}"/>
              </a:ext>
            </a:extLst>
          </p:cNvPr>
          <p:cNvSpPr/>
          <p:nvPr/>
        </p:nvSpPr>
        <p:spPr>
          <a:xfrm>
            <a:off x="2917658" y="3418972"/>
            <a:ext cx="8452182" cy="1443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84591-0540-233C-6E3D-8F3F1A264BD7}"/>
              </a:ext>
            </a:extLst>
          </p:cNvPr>
          <p:cNvSpPr txBox="1"/>
          <p:nvPr/>
        </p:nvSpPr>
        <p:spPr>
          <a:xfrm>
            <a:off x="3058026" y="3399925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2. 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As a team lead, I want the AI tool to scale and handle multiple users and large projects, so that my team can work collaboratively without performance issues. 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42FB96-6F46-3921-27A7-5E64176BB7B8}"/>
              </a:ext>
            </a:extLst>
          </p:cNvPr>
          <p:cNvSpPr/>
          <p:nvPr/>
        </p:nvSpPr>
        <p:spPr>
          <a:xfrm>
            <a:off x="541421" y="5223708"/>
            <a:ext cx="8452182" cy="1443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A04A8-E1E0-E5DD-BC26-96928F3B83D0}"/>
              </a:ext>
            </a:extLst>
          </p:cNvPr>
          <p:cNvSpPr txBox="1"/>
          <p:nvPr/>
        </p:nvSpPr>
        <p:spPr>
          <a:xfrm>
            <a:off x="681789" y="5214687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3. </a:t>
            </a:r>
            <a:r>
              <a:rPr lang="en-US" sz="2400">
                <a:solidFill>
                  <a:srgbClr val="444444"/>
                </a:solidFill>
                <a:latin typeface="Aptos"/>
                <a:cs typeface="Arial"/>
              </a:rPr>
              <a:t>A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s a development team lead, I want the AI system to be easily extendable, so that we can add new programming languages, features, and integrations over time.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" name="Picture 3" descr="Web app - Free multimedia icons">
            <a:extLst>
              <a:ext uri="{FF2B5EF4-FFF2-40B4-BE49-F238E27FC236}">
                <a16:creationId xmlns:a16="http://schemas.microsoft.com/office/drawing/2014/main" id="{42410B60-8EE1-0B50-00E9-77D9A077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006" y="1165058"/>
            <a:ext cx="1840832" cy="1840832"/>
          </a:xfrm>
          <a:prstGeom prst="rect">
            <a:avLst/>
          </a:prstGeom>
        </p:spPr>
      </p:pic>
      <p:pic>
        <p:nvPicPr>
          <p:cNvPr id="5" name="Picture 4" descr="5 Tips for Taking Over a Large, Unruly Codebase | Dice.com Career Advice">
            <a:extLst>
              <a:ext uri="{FF2B5EF4-FFF2-40B4-BE49-F238E27FC236}">
                <a16:creationId xmlns:a16="http://schemas.microsoft.com/office/drawing/2014/main" id="{A9A3A31F-772E-4F34-8339-E12D5B5C3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25" y="3464091"/>
            <a:ext cx="2111543" cy="1343527"/>
          </a:xfrm>
          <a:prstGeom prst="rect">
            <a:avLst/>
          </a:prstGeom>
        </p:spPr>
      </p:pic>
      <p:pic>
        <p:nvPicPr>
          <p:cNvPr id="13" name="Picture 12" descr="A group of logos in circles&#10;&#10;Description automatically generated">
            <a:extLst>
              <a:ext uri="{FF2B5EF4-FFF2-40B4-BE49-F238E27FC236}">
                <a16:creationId xmlns:a16="http://schemas.microsoft.com/office/drawing/2014/main" id="{436354DF-B9C7-9971-9563-80BA3184F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7536" y="4950898"/>
            <a:ext cx="2298762" cy="17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CCEEAF5-90A7-A957-4CE9-500CB047238A}"/>
              </a:ext>
            </a:extLst>
          </p:cNvPr>
          <p:cNvSpPr/>
          <p:nvPr/>
        </p:nvSpPr>
        <p:spPr>
          <a:xfrm>
            <a:off x="491790" y="4755481"/>
            <a:ext cx="8452182" cy="17746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F3001B9-AD6F-8537-07E4-8F5948D46F44}"/>
              </a:ext>
            </a:extLst>
          </p:cNvPr>
          <p:cNvSpPr/>
          <p:nvPr/>
        </p:nvSpPr>
        <p:spPr>
          <a:xfrm>
            <a:off x="2911140" y="2679031"/>
            <a:ext cx="8452182" cy="17746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224D50-2976-274F-C026-ADF728D9AB10}"/>
              </a:ext>
            </a:extLst>
          </p:cNvPr>
          <p:cNvSpPr/>
          <p:nvPr/>
        </p:nvSpPr>
        <p:spPr>
          <a:xfrm>
            <a:off x="529891" y="540417"/>
            <a:ext cx="8412077" cy="18147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459CD7-BF5F-F15A-A46B-E22DCB845204}"/>
              </a:ext>
            </a:extLst>
          </p:cNvPr>
          <p:cNvSpPr txBox="1"/>
          <p:nvPr/>
        </p:nvSpPr>
        <p:spPr>
          <a:xfrm>
            <a:off x="682291" y="519864"/>
            <a:ext cx="817245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4. </a:t>
            </a:r>
            <a:r>
              <a:rPr lang="en-US" sz="2400">
                <a:solidFill>
                  <a:srgbClr val="444444"/>
                </a:solidFill>
                <a:latin typeface="Aptos"/>
                <a:ea typeface="+mn-lt"/>
                <a:cs typeface="Arial"/>
              </a:rPr>
              <a:t>A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s a developer working on cloud-based projects, I want the AI to assist in deploying my code on AWS or GCP, so that I can manage infrastructure and deployments seamlessly from within my IDE.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03CB38-D022-526E-BE17-0AED65AC26EF}"/>
              </a:ext>
            </a:extLst>
          </p:cNvPr>
          <p:cNvSpPr txBox="1"/>
          <p:nvPr/>
        </p:nvSpPr>
        <p:spPr>
          <a:xfrm>
            <a:off x="3047999" y="2838450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5. </a:t>
            </a:r>
            <a:r>
              <a:rPr lang="en-US" sz="2400">
                <a:solidFill>
                  <a:srgbClr val="444444"/>
                </a:solidFill>
                <a:latin typeface="Calibri"/>
                <a:ea typeface="+mn-lt"/>
                <a:cs typeface="Arial"/>
              </a:rPr>
              <a:t>A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s a developer who prefers the command line, I want the AI to be available as a CLI tool, so that I can generate and troubleshoot code directly from the terminal.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E30823-34D7-935B-4417-8C2705B75A26}"/>
              </a:ext>
            </a:extLst>
          </p:cNvPr>
          <p:cNvSpPr txBox="1"/>
          <p:nvPr/>
        </p:nvSpPr>
        <p:spPr>
          <a:xfrm>
            <a:off x="712369" y="4914399"/>
            <a:ext cx="81724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44444"/>
                </a:solidFill>
                <a:latin typeface="Calibri"/>
                <a:cs typeface="Arial"/>
              </a:rPr>
              <a:t>6. </a:t>
            </a:r>
            <a:r>
              <a:rPr lang="en-US" sz="2400">
                <a:solidFill>
                  <a:srgbClr val="444444"/>
                </a:solidFill>
                <a:latin typeface="Calibri"/>
                <a:ea typeface="+mn-lt"/>
                <a:cs typeface="Arial"/>
              </a:rPr>
              <a:t>A</a:t>
            </a:r>
            <a:r>
              <a:rPr lang="en-US" sz="2400">
                <a:solidFill>
                  <a:srgbClr val="444444"/>
                </a:solidFill>
                <a:ea typeface="+mn-lt"/>
                <a:cs typeface="+mn-lt"/>
              </a:rPr>
              <a:t>s a developer, I want the AI model to be periodically retrained, so that its suggestions improve and stay up to date with current programming trends.</a:t>
            </a:r>
            <a:endParaRPr lang="en-US" sz="2400">
              <a:ea typeface="+mn-lt"/>
              <a:cs typeface="+mn-lt"/>
            </a:endParaRPr>
          </a:p>
        </p:txBody>
      </p:sp>
      <p:pic>
        <p:nvPicPr>
          <p:cNvPr id="2" name="Picture 1" descr="AWS vs Azure vs Google: Which is better for my business?">
            <a:extLst>
              <a:ext uri="{FF2B5EF4-FFF2-40B4-BE49-F238E27FC236}">
                <a16:creationId xmlns:a16="http://schemas.microsoft.com/office/drawing/2014/main" id="{C49ABDFB-2645-2D6C-7920-813ED817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033" y="627397"/>
            <a:ext cx="2752725" cy="1552575"/>
          </a:xfrm>
          <a:prstGeom prst="rect">
            <a:avLst/>
          </a:prstGeom>
        </p:spPr>
      </p:pic>
      <p:pic>
        <p:nvPicPr>
          <p:cNvPr id="3" name="Picture 2" descr="Command Line Tools | Intro to the CLI Part 3">
            <a:extLst>
              <a:ext uri="{FF2B5EF4-FFF2-40B4-BE49-F238E27FC236}">
                <a16:creationId xmlns:a16="http://schemas.microsoft.com/office/drawing/2014/main" id="{AD6C1434-508B-8B81-E1A5-84108A104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8390" y="2652963"/>
            <a:ext cx="3535278" cy="1822784"/>
          </a:xfrm>
          <a:prstGeom prst="rect">
            <a:avLst/>
          </a:prstGeom>
        </p:spPr>
      </p:pic>
      <p:pic>
        <p:nvPicPr>
          <p:cNvPr id="4" name="Picture 3" descr="2d gradient thin line icon ai models training Vector Image">
            <a:extLst>
              <a:ext uri="{FF2B5EF4-FFF2-40B4-BE49-F238E27FC236}">
                <a16:creationId xmlns:a16="http://schemas.microsoft.com/office/drawing/2014/main" id="{C50388F5-59D9-F5A7-5AF9-E332E299B2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677" t="8961" r="16342" b="35125"/>
          <a:stretch/>
        </p:blipFill>
        <p:spPr>
          <a:xfrm>
            <a:off x="9607216" y="4663740"/>
            <a:ext cx="2035357" cy="18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4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Must-Have Functional Requirements</vt:lpstr>
      <vt:lpstr>PowerPoint Presentation</vt:lpstr>
      <vt:lpstr>PowerPoint Presentation</vt:lpstr>
      <vt:lpstr>Must-Have Non-Functional Requirements</vt:lpstr>
      <vt:lpstr>PowerPoint Presentation</vt:lpstr>
      <vt:lpstr>Nice to Have Requirements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10</cp:revision>
  <dcterms:created xsi:type="dcterms:W3CDTF">2024-09-24T14:05:20Z</dcterms:created>
  <dcterms:modified xsi:type="dcterms:W3CDTF">2024-09-25T17:16:10Z</dcterms:modified>
</cp:coreProperties>
</file>